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1" r:id="rId1"/>
  </p:sldMasterIdLst>
  <p:notesMasterIdLst>
    <p:notesMasterId r:id="rId3"/>
  </p:notesMasterIdLst>
  <p:sldIdLst>
    <p:sldId id="256" r:id="rId2"/>
  </p:sldIdLst>
  <p:sldSz cx="12801600" cy="192024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1pPr>
    <a:lvl2pPr marL="477883"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2pPr>
    <a:lvl3pPr marL="955766"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3pPr>
    <a:lvl4pPr marL="1433650"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4pPr>
    <a:lvl5pPr marL="1911534"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5pPr>
    <a:lvl6pPr marL="2389415" algn="l" defTabSz="955766" rtl="0" eaLnBrk="1" latinLnBrk="0" hangingPunct="1">
      <a:defRPr sz="7214" kern="1200">
        <a:solidFill>
          <a:schemeClr val="tx1"/>
        </a:solidFill>
        <a:latin typeface="Arial" charset="0"/>
        <a:ea typeface="+mn-ea"/>
        <a:cs typeface="+mn-cs"/>
      </a:defRPr>
    </a:lvl6pPr>
    <a:lvl7pPr marL="2867301" algn="l" defTabSz="955766" rtl="0" eaLnBrk="1" latinLnBrk="0" hangingPunct="1">
      <a:defRPr sz="7214" kern="1200">
        <a:solidFill>
          <a:schemeClr val="tx1"/>
        </a:solidFill>
        <a:latin typeface="Arial" charset="0"/>
        <a:ea typeface="+mn-ea"/>
        <a:cs typeface="+mn-cs"/>
      </a:defRPr>
    </a:lvl7pPr>
    <a:lvl8pPr marL="3345187" algn="l" defTabSz="955766" rtl="0" eaLnBrk="1" latinLnBrk="0" hangingPunct="1">
      <a:defRPr sz="7214" kern="1200">
        <a:solidFill>
          <a:schemeClr val="tx1"/>
        </a:solidFill>
        <a:latin typeface="Arial" charset="0"/>
        <a:ea typeface="+mn-ea"/>
        <a:cs typeface="+mn-cs"/>
      </a:defRPr>
    </a:lvl8pPr>
    <a:lvl9pPr marL="3823070" algn="l" defTabSz="955766" rtl="0" eaLnBrk="1" latinLnBrk="0" hangingPunct="1">
      <a:defRPr sz="721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2" userDrawn="1">
          <p15:clr>
            <a:srgbClr val="A4A3A4"/>
          </p15:clr>
        </p15:guide>
        <p15:guide id="2" orient="horz" pos="11783" userDrawn="1">
          <p15:clr>
            <a:srgbClr val="A4A3A4"/>
          </p15:clr>
        </p15:guide>
        <p15:guide id="3" orient="horz" pos="3258" userDrawn="1">
          <p15:clr>
            <a:srgbClr val="A4A3A4"/>
          </p15:clr>
        </p15:guide>
        <p15:guide id="5" pos="4032" userDrawn="1">
          <p15:clr>
            <a:srgbClr val="A4A3A4"/>
          </p15:clr>
        </p15:guide>
        <p15:guide id="6" pos="6708" userDrawn="1">
          <p15:clr>
            <a:srgbClr val="A4A3A4"/>
          </p15:clr>
        </p15:guide>
        <p15:guide id="7" pos="13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4FF"/>
    <a:srgbClr val="000000"/>
    <a:srgbClr val="FFFFFF"/>
    <a:srgbClr val="002164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932" autoAdjust="0"/>
  </p:normalViewPr>
  <p:slideViewPr>
    <p:cSldViewPr snapToGrid="0">
      <p:cViewPr>
        <p:scale>
          <a:sx n="75" d="100"/>
          <a:sy n="75" d="100"/>
        </p:scale>
        <p:origin x="619" y="-2654"/>
      </p:cViewPr>
      <p:guideLst>
        <p:guide orient="horz" pos="3122"/>
        <p:guide orient="horz" pos="11783"/>
        <p:guide orient="horz" pos="3258"/>
        <p:guide pos="4032"/>
        <p:guide pos="6708"/>
        <p:guide pos="13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3450" y="692150"/>
            <a:ext cx="23098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1pPr>
    <a:lvl2pPr marL="477883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2pPr>
    <a:lvl3pPr marL="955766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3pPr>
    <a:lvl4pPr marL="1433650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4pPr>
    <a:lvl5pPr marL="1911534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5pPr>
    <a:lvl6pPr marL="2389415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6pPr>
    <a:lvl7pPr marL="2867301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7pPr>
    <a:lvl8pPr marL="3345187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8pPr>
    <a:lvl9pPr marL="3823070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03450" y="692150"/>
            <a:ext cx="23098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853" y="-23709"/>
            <a:ext cx="12837726" cy="1924981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834" y="6732695"/>
            <a:ext cx="8157407" cy="4609646"/>
          </a:xfrm>
        </p:spPr>
        <p:txBody>
          <a:bodyPr anchor="b">
            <a:noAutofit/>
          </a:bodyPr>
          <a:lstStyle>
            <a:lvl1pPr algn="r">
              <a:defRPr sz="756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834" y="11342337"/>
            <a:ext cx="8157407" cy="3071317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279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1706880"/>
            <a:ext cx="8886800" cy="953008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0" y="12517120"/>
            <a:ext cx="8886800" cy="4398694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95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1706880"/>
            <a:ext cx="8501055" cy="846328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41503" y="10170160"/>
            <a:ext cx="7587726" cy="1066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517120"/>
            <a:ext cx="8886801" cy="4398694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5796" y="2213058"/>
            <a:ext cx="640247" cy="163737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8082357"/>
            <a:ext cx="640247" cy="163737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11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5409566"/>
            <a:ext cx="8886801" cy="7267288"/>
          </a:xfrm>
        </p:spPr>
        <p:txBody>
          <a:bodyPr anchor="b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676854"/>
            <a:ext cx="8886801" cy="4238959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03020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1706880"/>
            <a:ext cx="8501055" cy="846328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11236960"/>
            <a:ext cx="8886802" cy="143989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676854"/>
            <a:ext cx="8886801" cy="4238959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5796" y="2213058"/>
            <a:ext cx="640247" cy="163737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8082357"/>
            <a:ext cx="640247" cy="163737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11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88" y="1706880"/>
            <a:ext cx="8878051" cy="846328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11236960"/>
            <a:ext cx="8886802" cy="143989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accent1"/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676854"/>
            <a:ext cx="8886801" cy="4238959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639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4011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68237" y="1706881"/>
            <a:ext cx="1370337" cy="1470406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439" y="1706881"/>
            <a:ext cx="7273036" cy="147040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430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567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7562432"/>
            <a:ext cx="8886801" cy="5114427"/>
          </a:xfrm>
        </p:spPr>
        <p:txBody>
          <a:bodyPr anchor="b"/>
          <a:lstStyle>
            <a:lvl1pPr algn="l">
              <a:defRPr sz="5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676854"/>
            <a:ext cx="8886801" cy="2409120"/>
          </a:xfrm>
        </p:spPr>
        <p:txBody>
          <a:bodyPr anchor="t"/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904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1706880"/>
            <a:ext cx="8886800" cy="3698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441" y="6049649"/>
            <a:ext cx="4323353" cy="10866162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6886" y="6049654"/>
            <a:ext cx="4323354" cy="10866164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826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1706880"/>
            <a:ext cx="8886798" cy="3698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9" y="6050752"/>
            <a:ext cx="4326941" cy="1613534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439" y="7664290"/>
            <a:ext cx="4326941" cy="92515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296" y="6050752"/>
            <a:ext cx="4326941" cy="1613534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296" y="7664290"/>
            <a:ext cx="4326941" cy="92515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982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1706880"/>
            <a:ext cx="8886800" cy="3698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688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4196091"/>
            <a:ext cx="3906255" cy="357970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786" y="1441791"/>
            <a:ext cx="4740452" cy="154740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9" y="7775795"/>
            <a:ext cx="3906255" cy="723645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487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13441680"/>
            <a:ext cx="8886800" cy="1586866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3438" y="1706880"/>
            <a:ext cx="8886800" cy="10768010"/>
          </a:xfrm>
        </p:spPr>
        <p:txBody>
          <a:bodyPr anchor="t">
            <a:normAutofit/>
          </a:bodyPr>
          <a:lstStyle>
            <a:lvl1pPr marL="0" indent="0" algn="ctr">
              <a:buNone/>
              <a:defRPr sz="2240"/>
            </a:lvl1pPr>
            <a:lvl2pPr marL="640080" indent="0">
              <a:buNone/>
              <a:defRPr sz="2240"/>
            </a:lvl2pPr>
            <a:lvl3pPr marL="1280160" indent="0">
              <a:buNone/>
              <a:defRPr sz="224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8" y="15028547"/>
            <a:ext cx="8886800" cy="1887267"/>
          </a:xfrm>
        </p:spPr>
        <p:txBody>
          <a:bodyPr>
            <a:normAutofit/>
          </a:bodyPr>
          <a:lstStyle>
            <a:lvl1pPr marL="0" indent="0">
              <a:buNone/>
              <a:defRPr sz="168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77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853" y="-23709"/>
            <a:ext cx="12837727" cy="1924981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3439" y="1706880"/>
            <a:ext cx="8886798" cy="36982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049654"/>
            <a:ext cx="8886800" cy="1086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7361" y="16915818"/>
            <a:ext cx="957785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3439" y="16915818"/>
            <a:ext cx="6472162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2547" y="16915818"/>
            <a:ext cx="717693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accent1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39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  <p:sldLayoutId id="2147484343" r:id="rId12"/>
    <p:sldLayoutId id="2147484344" r:id="rId13"/>
    <p:sldLayoutId id="2147484345" r:id="rId14"/>
    <p:sldLayoutId id="2147484346" r:id="rId15"/>
    <p:sldLayoutId id="2147484347" r:id="rId16"/>
  </p:sldLayoutIdLst>
  <p:txStyles>
    <p:titleStyle>
      <a:lvl1pPr algn="l" defTabSz="640080" rtl="0" eaLnBrk="1" latinLnBrk="0" hangingPunct="1">
        <a:spcBef>
          <a:spcPct val="0"/>
        </a:spcBef>
        <a:buNone/>
        <a:defRPr sz="504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0060" indent="-48006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2237160" y="972875"/>
            <a:ext cx="840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2</a:t>
            </a:r>
            <a:r>
              <a:rPr lang="fa-I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of Iranian Aerospace society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532855" y="1528756"/>
            <a:ext cx="9420911" cy="2175252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21679" tIns="10839" rIns="21679" bIns="10839" numCol="1" rtlCol="0" anchor="ctr" anchorCtr="0" compatLnSpc="1">
            <a:prstTxWarp prst="textNoShape">
              <a:avLst/>
            </a:prstTxWarp>
          </a:bodyPr>
          <a:lstStyle/>
          <a:p>
            <a:pPr defTabSz="828978" rtl="1"/>
            <a:endParaRPr lang="en-US" sz="736" dirty="0">
              <a:solidFill>
                <a:schemeClr val="tx1"/>
              </a:solidFill>
            </a:endParaRPr>
          </a:p>
          <a:p>
            <a:pPr defTabSz="828978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 (</a:t>
            </a:r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عنوان مقاله حداکثر در 12 کلمه با قلم </a:t>
            </a:r>
            <a:r>
              <a:rPr lang="en-US" sz="2000" dirty="0">
                <a:solidFill>
                  <a:schemeClr val="tx1"/>
                </a:solidFill>
                <a:cs typeface="B Titr" pitchFamily="2" charset="-78"/>
              </a:rPr>
              <a:t>B </a:t>
            </a:r>
            <a:r>
              <a:rPr lang="en-US" sz="2000" dirty="0" err="1">
                <a:solidFill>
                  <a:schemeClr val="tx1"/>
                </a:solidFill>
                <a:cs typeface="B Titr" pitchFamily="2" charset="-78"/>
              </a:rPr>
              <a:t>Titr</a:t>
            </a:r>
            <a:r>
              <a:rPr lang="en-US" sz="2000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B Titr" pitchFamily="2" charset="-78"/>
              </a:rPr>
              <a:t>20.</a:t>
            </a: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)</a:t>
            </a:r>
            <a:endParaRPr lang="en-US" sz="2000" dirty="0">
              <a:solidFill>
                <a:schemeClr val="tx1"/>
              </a:solidFill>
              <a:cs typeface="B Nazanin" pitchFamily="2" charset="-78"/>
            </a:endParaRPr>
          </a:p>
          <a:p>
            <a:pPr defTabSz="828978" rtl="1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----- يک سطر فاصله (</a:t>
            </a:r>
            <a:r>
              <a:rPr lang="en-US" sz="1600" dirty="0">
                <a:solidFill>
                  <a:schemeClr val="tx1"/>
                </a:solidFill>
                <a:cs typeface="B Nazanin" pitchFamily="2" charset="-78"/>
              </a:rPr>
              <a:t> B </a:t>
            </a:r>
            <a:r>
              <a:rPr lang="en-US" sz="1600" dirty="0" err="1">
                <a:solidFill>
                  <a:schemeClr val="tx1"/>
                </a:solidFill>
                <a:cs typeface="B Nazanin" pitchFamily="2" charset="-78"/>
              </a:rPr>
              <a:t>Nazanin</a:t>
            </a:r>
            <a:r>
              <a:rPr lang="en-US" sz="16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B Nazanin" pitchFamily="2" charset="-78"/>
              </a:rPr>
              <a:t>16.</a:t>
            </a:r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) -----</a:t>
            </a:r>
          </a:p>
          <a:p>
            <a:pPr defTabSz="828978" rtl="1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نام و نام خانوادگي نويسنده اول </a:t>
            </a:r>
            <a:r>
              <a:rPr lang="fa-IR" sz="1600" baseline="30000" dirty="0">
                <a:solidFill>
                  <a:schemeClr val="tx1"/>
                </a:solidFill>
                <a:cs typeface="B Nazanin" pitchFamily="2" charset="-78"/>
              </a:rPr>
              <a:t>*</a:t>
            </a:r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، نويسنده دوم، ... در يك يا دو سطر. از ذكر عناويني نظير مهندس و يا دكتر و ... در ابتداي اسامي خودداري شود</a:t>
            </a:r>
          </a:p>
          <a:p>
            <a:pPr defTabSz="828978" rtl="1"/>
            <a:r>
              <a:rPr lang="en-US" sz="16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نام و نام خانوادگي نويسندگان به صورت کامل ذکر شود. (همراه با پسوند) (</a:t>
            </a:r>
            <a:r>
              <a:rPr lang="en-US" sz="1600" dirty="0">
                <a:solidFill>
                  <a:schemeClr val="tx1"/>
                </a:solidFill>
                <a:cs typeface="B Nazanin" pitchFamily="2" charset="-78"/>
              </a:rPr>
              <a:t>B </a:t>
            </a:r>
            <a:r>
              <a:rPr lang="en-US" sz="1600" dirty="0" err="1">
                <a:solidFill>
                  <a:schemeClr val="tx1"/>
                </a:solidFill>
                <a:cs typeface="B Nazanin" pitchFamily="2" charset="-78"/>
              </a:rPr>
              <a:t>Nazanin</a:t>
            </a:r>
            <a:r>
              <a:rPr lang="en-US" sz="16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B Nazanin" pitchFamily="2" charset="-78"/>
              </a:rPr>
              <a:t>16.</a:t>
            </a:r>
            <a:r>
              <a:rPr lang="fa-IR" sz="16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پررنگ) </a:t>
            </a:r>
          </a:p>
          <a:p>
            <a:pPr defTabSz="828978" rtl="1"/>
            <a:r>
              <a:rPr lang="fa-IR" sz="736" dirty="0">
                <a:solidFill>
                  <a:schemeClr val="tx1"/>
                </a:solidFill>
                <a:cs typeface="B Nazanin" pitchFamily="2" charset="-78"/>
              </a:rPr>
              <a:t>.</a:t>
            </a:r>
            <a:endParaRPr lang="en-US" sz="736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defTabSz="828978" rtl="1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*- نويسنده مسئول: درجه علمي و رشته تخصصي (يا سمت كاري) نويسنده اول (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B </a:t>
            </a:r>
            <a:r>
              <a:rPr lang="en-US" sz="1400" dirty="0" err="1">
                <a:solidFill>
                  <a:schemeClr val="tx1"/>
                </a:solidFill>
                <a:cs typeface="B Nazanin" pitchFamily="2" charset="-78"/>
              </a:rPr>
              <a:t>Nazanin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cs typeface="B Nazanin" pitchFamily="2" charset="-78"/>
              </a:rPr>
              <a:t>14.، 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وسط چين)</a:t>
            </a:r>
          </a:p>
          <a:p>
            <a:pPr defTabSz="828978" rtl="1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2- درجه علمي و رشته تخصصي (يا سمت كاري) نويسنده دوم (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B </a:t>
            </a:r>
            <a:r>
              <a:rPr lang="en-US" sz="1400" dirty="0" err="1">
                <a:solidFill>
                  <a:schemeClr val="tx1"/>
                </a:solidFill>
                <a:cs typeface="B Nazanin" pitchFamily="2" charset="-78"/>
              </a:rPr>
              <a:t>Nazanin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cs typeface="B Nazanin" pitchFamily="2" charset="-78"/>
              </a:rPr>
              <a:t>14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، 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وسط چين)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  <a:p>
            <a:pPr defTabSz="828978" rtl="1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آدرس پست الكترونيك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(Times New Roman </a:t>
            </a:r>
            <a:r>
              <a:rPr lang="en-US" sz="1400" dirty="0" smtClean="0">
                <a:solidFill>
                  <a:schemeClr val="tx1"/>
                </a:solidFill>
                <a:cs typeface="B Nazanin" pitchFamily="2" charset="-78"/>
              </a:rPr>
              <a:t>14 )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" name="Snip and Round Single Corner Rectangle 1"/>
          <p:cNvSpPr/>
          <p:nvPr/>
        </p:nvSpPr>
        <p:spPr>
          <a:xfrm flipH="1">
            <a:off x="6634512" y="4526053"/>
            <a:ext cx="5078092" cy="14217649"/>
          </a:xfrm>
          <a:prstGeom prst="snipRoundRect">
            <a:avLst>
              <a:gd name="adj1" fmla="val 0"/>
              <a:gd name="adj2" fmla="val 2442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6817416" y="5659571"/>
            <a:ext cx="4643064" cy="17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268" tIns="8635" rIns="17268" bIns="8635">
            <a:spAutoFit/>
          </a:bodyPr>
          <a:lstStyle/>
          <a:p>
            <a:pPr indent="228600" algn="just" rtl="1">
              <a:spcBef>
                <a:spcPts val="0"/>
              </a:spcBef>
            </a:pPr>
            <a:r>
              <a:rPr lang="ar-SA" sz="1400" dirty="0">
                <a:latin typeface="30"/>
                <a:cs typeface="B Nazanin" pitchFamily="2" charset="-78"/>
              </a:rPr>
              <a:t>به</a:t>
            </a:r>
            <a:r>
              <a:rPr lang="fa-IR" sz="1400" dirty="0">
                <a:latin typeface="30"/>
                <a:cs typeface="B Nazanin" pitchFamily="2" charset="-78"/>
              </a:rPr>
              <a:t>‌</a:t>
            </a:r>
            <a:r>
              <a:rPr lang="ar-SA" sz="1400" dirty="0" smtClean="0">
                <a:latin typeface="30"/>
                <a:cs typeface="B Nazanin" pitchFamily="2" charset="-78"/>
              </a:rPr>
              <a:t>منظور </a:t>
            </a:r>
            <a:r>
              <a:rPr lang="ar-SA" sz="1400" dirty="0">
                <a:latin typeface="30"/>
                <a:cs typeface="B Nazanin" pitchFamily="2" charset="-78"/>
              </a:rPr>
              <a:t>يكسان</a:t>
            </a:r>
            <a:r>
              <a:rPr lang="fa-IR" sz="1400" dirty="0">
                <a:latin typeface="30"/>
                <a:cs typeface="B Nazanin" pitchFamily="2" charset="-78"/>
              </a:rPr>
              <a:t>‌</a:t>
            </a:r>
            <a:r>
              <a:rPr lang="ar-SA" sz="1400" dirty="0"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1400" dirty="0">
                <a:latin typeface="30"/>
                <a:cs typeface="B Nazanin" pitchFamily="2" charset="-78"/>
              </a:rPr>
              <a:t> پوستری</a:t>
            </a:r>
            <a:r>
              <a:rPr lang="ar-SA" sz="1400" dirty="0">
                <a:latin typeface="30"/>
                <a:cs typeface="B Nazanin" pitchFamily="2" charset="-78"/>
              </a:rPr>
              <a:t> </a:t>
            </a:r>
            <a:r>
              <a:rPr lang="fa-IR" sz="1400" dirty="0">
                <a:latin typeface="30"/>
                <a:cs typeface="B Nazanin" pitchFamily="2" charset="-78"/>
              </a:rPr>
              <a:t>ب</a:t>
            </a:r>
            <a:r>
              <a:rPr lang="ar-SA" sz="1400" dirty="0">
                <a:latin typeface="30"/>
                <a:cs typeface="B Nazanin" pitchFamily="2" charset="-78"/>
              </a:rPr>
              <a:t>ا طرحي </a:t>
            </a:r>
            <a:r>
              <a:rPr lang="ar-SA" sz="1400" dirty="0" smtClean="0">
                <a:latin typeface="30"/>
                <a:cs typeface="B Nazanin" pitchFamily="2" charset="-78"/>
              </a:rPr>
              <a:t>را </a:t>
            </a:r>
            <a:r>
              <a:rPr lang="ar-SA" sz="1400" dirty="0">
                <a:latin typeface="30"/>
                <a:cs typeface="B Nazanin" pitchFamily="2" charset="-78"/>
              </a:rPr>
              <a:t>با طرح مورد قبول </a:t>
            </a:r>
            <a:r>
              <a:rPr lang="fa-IR" sz="1400" dirty="0">
                <a:latin typeface="30"/>
                <a:cs typeface="B Nazanin" pitchFamily="2" charset="-78"/>
              </a:rPr>
              <a:t>کنگره </a:t>
            </a:r>
            <a:r>
              <a:rPr lang="ar-SA" sz="1400" dirty="0">
                <a:latin typeface="30"/>
                <a:cs typeface="B Nazanin" pitchFamily="2" charset="-78"/>
              </a:rPr>
              <a:t>تهيه نمايند. توجه شود كه فرمت ظاهري اين راهنما ويكسان و كاملاً هماهنگ تهيه و تايپ شوند. </a:t>
            </a:r>
            <a:r>
              <a:rPr lang="fa-IR" sz="1400" dirty="0">
                <a:latin typeface="30"/>
                <a:cs typeface="B Nazanin" pitchFamily="2" charset="-78"/>
              </a:rPr>
              <a:t>(</a:t>
            </a:r>
            <a:r>
              <a:rPr lang="fa-IR" sz="1400" dirty="0" err="1">
                <a:latin typeface="30"/>
                <a:cs typeface="B Nazanin" pitchFamily="2" charset="-78"/>
              </a:rPr>
              <a:t>رنگ‌بندی</a:t>
            </a:r>
            <a:r>
              <a:rPr lang="fa-IR" sz="1400" dirty="0">
                <a:latin typeface="30"/>
                <a:cs typeface="B Nazanin" pitchFamily="2" charset="-78"/>
              </a:rPr>
              <a:t>، </a:t>
            </a:r>
            <a:r>
              <a:rPr lang="fa-IR" sz="1400" dirty="0" err="1">
                <a:latin typeface="30"/>
                <a:cs typeface="B Nazanin" pitchFamily="2" charset="-78"/>
              </a:rPr>
              <a:t>جانمایی</a:t>
            </a:r>
            <a:r>
              <a:rPr lang="fa-IR" sz="1400" dirty="0">
                <a:latin typeface="30"/>
                <a:cs typeface="B Nazanin" pitchFamily="2" charset="-78"/>
              </a:rPr>
              <a:t> مطالب، تعداد و اندازه </a:t>
            </a:r>
            <a:r>
              <a:rPr lang="fa-IR" sz="1400" dirty="0" err="1">
                <a:latin typeface="30"/>
                <a:cs typeface="B Nazanin" pitchFamily="2" charset="-78"/>
              </a:rPr>
              <a:t>ستون‌های</a:t>
            </a:r>
            <a:r>
              <a:rPr lang="fa-IR" sz="1400" dirty="0">
                <a:latin typeface="30"/>
                <a:cs typeface="B Nazanin" pitchFamily="2" charset="-78"/>
              </a:rPr>
              <a:t> پوستر و نوع محتوای </a:t>
            </a:r>
            <a:r>
              <a:rPr lang="fa-IR" sz="1400" dirty="0" err="1">
                <a:latin typeface="30"/>
                <a:cs typeface="B Nazanin" pitchFamily="2" charset="-78"/>
              </a:rPr>
              <a:t>آن‌ها</a:t>
            </a:r>
            <a:r>
              <a:rPr lang="fa-IR" sz="1400" dirty="0">
                <a:latin typeface="30"/>
                <a:cs typeface="B Nazanin" pitchFamily="2" charset="-78"/>
              </a:rPr>
              <a:t> طبق سلیقه نگارنده مقاله است). </a:t>
            </a:r>
            <a:r>
              <a:rPr lang="ar-SA" sz="1400" dirty="0">
                <a:latin typeface="30"/>
                <a:cs typeface="B Nazanin" pitchFamily="2" charset="-78"/>
              </a:rPr>
              <a:t>اين راهنما به نويسندگان كمك مي‌كند تا مقالة خود  نگارش آن منطبق بر دستورالعمل مورد قبول کنفرانس است.</a:t>
            </a:r>
            <a:r>
              <a:rPr lang="en-US" sz="1400" dirty="0">
                <a:latin typeface="30"/>
                <a:cs typeface="B Nazanin" pitchFamily="2" charset="-78"/>
              </a:rPr>
              <a:t> </a:t>
            </a:r>
          </a:p>
          <a:p>
            <a:pPr indent="127899" algn="just" rtl="1">
              <a:spcBef>
                <a:spcPts val="0"/>
              </a:spcBef>
            </a:pPr>
            <a:r>
              <a:rPr lang="fa-IR" sz="1400" dirty="0">
                <a:latin typeface="30"/>
                <a:cs typeface="B Nazanin" pitchFamily="2" charset="-78"/>
              </a:rPr>
              <a:t>اندازه پوستر </a:t>
            </a:r>
            <a:r>
              <a:rPr lang="fa-IR" sz="1400" dirty="0" smtClean="0">
                <a:latin typeface="30"/>
                <a:cs typeface="B Nazanin" pitchFamily="2" charset="-78"/>
              </a:rPr>
              <a:t>باید در ابعاد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fa-IR" sz="1400" dirty="0" smtClean="0">
                <a:latin typeface="30"/>
                <a:cs typeface="B Nazanin" pitchFamily="2" charset="-78"/>
              </a:rPr>
              <a:t> باشد</a:t>
            </a:r>
            <a:r>
              <a:rPr lang="fa-IR" sz="1400" dirty="0">
                <a:latin typeface="30"/>
                <a:cs typeface="B Nazanin" pitchFamily="2" charset="-78"/>
              </a:rPr>
              <a:t>. ضروری است عنوان همایش و لوگوهای بالای پوستر حفظ شود و تغییر نکند. </a:t>
            </a:r>
            <a:endParaRPr lang="en-US" sz="1400" dirty="0">
              <a:latin typeface="30"/>
              <a:cs typeface="B Nazanin" pitchFamily="2" charset="-7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913688" y="4936695"/>
            <a:ext cx="2739203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903" b="1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1400" b="1" dirty="0" smtClean="0">
                <a:solidFill>
                  <a:schemeClr val="tx1"/>
                </a:solidFill>
                <a:cs typeface="B Titr" pitchFamily="2" charset="-78"/>
              </a:rPr>
              <a:t>چکیده (</a:t>
            </a:r>
            <a:r>
              <a:rPr lang="fa-IR" sz="1400" b="1" dirty="0">
                <a:solidFill>
                  <a:schemeClr val="tx1"/>
                </a:solidFill>
                <a:cs typeface="B Titr" pitchFamily="2" charset="-78"/>
              </a:rPr>
              <a:t>حداکثر 500 </a:t>
            </a:r>
            <a:r>
              <a:rPr lang="fa-IR" sz="1400" b="1" dirty="0" smtClean="0">
                <a:solidFill>
                  <a:schemeClr val="tx1"/>
                </a:solidFill>
                <a:cs typeface="B Titr" pitchFamily="2" charset="-78"/>
              </a:rPr>
              <a:t>کلمه) </a:t>
            </a:r>
            <a:r>
              <a:rPr lang="en-US" sz="1400" dirty="0" err="1" smtClean="0">
                <a:solidFill>
                  <a:schemeClr val="tx1"/>
                </a:solidFill>
                <a:cs typeface="B Nazanin" pitchFamily="2" charset="-78"/>
              </a:rPr>
              <a:t>BTitr</a:t>
            </a:r>
            <a:r>
              <a:rPr lang="en-US" sz="1400" dirty="0" smtClean="0">
                <a:solidFill>
                  <a:schemeClr val="tx1"/>
                </a:solidFill>
                <a:cs typeface="B Nazanin" pitchFamily="2" charset="-78"/>
              </a:rPr>
              <a:t> 14 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44" name="Snip and Round Single Corner Rectangle 43"/>
          <p:cNvSpPr/>
          <p:nvPr/>
        </p:nvSpPr>
        <p:spPr>
          <a:xfrm>
            <a:off x="1198910" y="4519702"/>
            <a:ext cx="5085073" cy="14223999"/>
          </a:xfrm>
          <a:prstGeom prst="snipRoundRect">
            <a:avLst>
              <a:gd name="adj1" fmla="val 0"/>
              <a:gd name="adj2" fmla="val 2544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6817416" y="8963381"/>
            <a:ext cx="4643064" cy="346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268" tIns="8635" rIns="17268" bIns="8635">
            <a:spAutoFit/>
          </a:bodyPr>
          <a:lstStyle/>
          <a:p>
            <a:pPr indent="228600" algn="just" rtl="1">
              <a:spcBef>
                <a:spcPts val="0"/>
              </a:spcBef>
            </a:pPr>
            <a:r>
              <a:rPr lang="ar-SA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اين </a:t>
            </a:r>
            <a:r>
              <a:rPr lang="ar-SA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راهنما به مؤلفين کمک مي‌نمايد تا در کوتاه‌ترين زمان و به بهترين روش ممکن مقالات خود را به گونه‌اي که مورد قبول کنفرانس قرار گيرد تهيه و ارائه </a:t>
            </a:r>
            <a:r>
              <a:rPr lang="ar-SA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نمايند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. برای اعمال نیم فاصله در قالب پاورپوینت بایستی از کلید‌های (</a:t>
            </a:r>
            <a:r>
              <a:rPr lang="en-US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Ctrl+Shift+2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) استفاده نمایید.</a:t>
            </a:r>
          </a:p>
          <a:p>
            <a:pPr indent="228600" algn="just" rtl="1">
              <a:spcBef>
                <a:spcPts val="0"/>
              </a:spcBef>
            </a:pP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براي نگارش مقاله کامل به فارسي، باید از نرم‌افزار مايكروسافت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پاورپوینت 2013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به بعد در محيط ويندوز با امكانات فارسي استفاده شود. نگارش به صورت دو ستوني با عرض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و طول مشخص شده و با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قلم (فونت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) بی نازنين (</a:t>
            </a:r>
            <a:r>
              <a:rPr lang="en-US" sz="1400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BNazanin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en-US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۴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براي فارسي و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تايمز(</a:t>
            </a:r>
            <a:r>
              <a:rPr lang="en-US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Times New </a:t>
            </a:r>
            <a:r>
              <a:rPr lang="en-US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Roman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en-US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اندازه ۱۲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براي انگليسي،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مي‌باشد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. تنظيم صفحه بايد در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اندازه</a:t>
            </a:r>
            <a:r>
              <a:rPr lang="en-US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A2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و با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فاصله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از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داخل و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خارج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كاغذ، با كناره‌هاي رديف شده، باشد. همچنين حاشيه لازم از بالا و پايين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رعایت شود.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عناوين بخش‌‌ها در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پوستر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با قلم نازنين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1۴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پررنگ با يك خط خالي فاصله از انتهاي متن بخش قبلي تايپ شده و به ترتیب از 1 شماره‌گذاري شوند. عناوین زیربخش‌ها با قلم نازنين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۱۲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پررنگ و بدون فاصله از متن قبلی درج گردد.</a:t>
            </a:r>
          </a:p>
          <a:p>
            <a:pPr indent="228600" algn="just" rtl="1">
              <a:spcBef>
                <a:spcPts val="0"/>
              </a:spcBef>
            </a:pP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به جز پاراگرافي كه بلافاصله پس از عنوان هر بخش يا زيربخش مي‌آيد، خط اول بقية پاراگراف‌‌ها بايد داراي تورفتگي به اندازة 7 </a:t>
            </a: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ميلي‌متر </a:t>
            </a: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باشد.</a:t>
            </a:r>
          </a:p>
          <a:p>
            <a:pPr indent="228600" algn="just" rtl="1">
              <a:spcBef>
                <a:spcPts val="0"/>
              </a:spcBef>
            </a:pPr>
            <a:endParaRPr lang="ar-SA" sz="1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909404" y="8506274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1400" b="1" dirty="0" smtClean="0">
                <a:solidFill>
                  <a:schemeClr val="tx1"/>
                </a:solidFill>
                <a:cs typeface="B Titr" pitchFamily="2" charset="-78"/>
              </a:rPr>
              <a:t>۱- مقدمه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913688" y="12688988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1400" b="1" dirty="0">
                <a:solidFill>
                  <a:schemeClr val="tx1"/>
                </a:solidFill>
                <a:cs typeface="B Titr" pitchFamily="2" charset="-78"/>
              </a:rPr>
              <a:t>۲</a:t>
            </a:r>
            <a:r>
              <a:rPr lang="fa-IR" sz="1400" b="1" dirty="0" smtClean="0">
                <a:solidFill>
                  <a:schemeClr val="tx1"/>
                </a:solidFill>
                <a:cs typeface="B Titr" pitchFamily="2" charset="-78"/>
              </a:rPr>
              <a:t>- مبانی نظری و یا روش تحقیق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7417" y="13243066"/>
            <a:ext cx="46430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 algn="just" rtl="1">
              <a:spcBef>
                <a:spcPts val="0"/>
              </a:spcBef>
            </a:pPr>
            <a:r>
              <a:rPr lang="ar-SA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محتواي </a:t>
            </a:r>
            <a:r>
              <a:rPr lang="ar-SA" sz="14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 به زبان فارسی و یا انگلیسی نوشته شده و از لحاظ املایی و نگارشی به دقت تصحیح گردد.</a:t>
            </a:r>
          </a:p>
          <a:p>
            <a:pPr lvl="0" indent="228600" algn="just" rtl="1">
              <a:spcBef>
                <a:spcPts val="0"/>
              </a:spcBef>
            </a:pPr>
            <a:r>
              <a:rPr lang="ar-SA" sz="14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صفحات پوستر باید به گونهاي طراحی شود که بدون حضور ارائه کننده پوستر نیز قابل فهم باشد. نوشته پوستر باید کوتاه و بجا باشند. نوشته ها باید به اساسی ترین اقلام محدود شوند و افکار مطرح شده باید ابتدا به قالب متناسبی متشکل از متن، جدول و یا تصویر مفهوم سازي شوند و سپس به نحو مناسبی در پوستر اجرا گردند.</a:t>
            </a:r>
          </a:p>
          <a:p>
            <a:pPr lvl="0" indent="228600" algn="just" rtl="1">
              <a:spcBef>
                <a:spcPts val="0"/>
              </a:spcBef>
            </a:pPr>
            <a:r>
              <a:rPr lang="fa-I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1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59852" y="4939678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1400" b="1" dirty="0">
                <a:solidFill>
                  <a:schemeClr val="tx1"/>
                </a:solidFill>
                <a:cs typeface="B Titr" pitchFamily="2" charset="-78"/>
              </a:rPr>
              <a:t>۳</a:t>
            </a:r>
            <a:r>
              <a:rPr lang="fa-IR" sz="1400" b="1" dirty="0" smtClean="0">
                <a:solidFill>
                  <a:schemeClr val="tx1"/>
                </a:solidFill>
                <a:cs typeface="B Titr" pitchFamily="2" charset="-78"/>
              </a:rPr>
              <a:t>- نتایج و تحلیل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1760" y="6218973"/>
            <a:ext cx="462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tabLst>
                <a:tab pos="404813" algn="l"/>
              </a:tabLst>
            </a:pP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	       </a:t>
            </a:r>
            <a:r>
              <a:rPr lang="ar-SA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عکس</a:t>
            </a:r>
            <a:r>
              <a:rPr lang="fa-IR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ها </a:t>
            </a:r>
            <a:r>
              <a:rPr lang="ar-SA" sz="1400" dirty="0">
                <a:solidFill>
                  <a:prstClr val="black"/>
                </a:solidFill>
                <a:latin typeface="30"/>
                <a:cs typeface="B Nazanin" pitchFamily="2" charset="-78"/>
              </a:rPr>
              <a:t>و تصاویر از نظر اندازه و وضوح به صورت شفاف و گویا تنظیم شوند. تمامی </a:t>
            </a:r>
            <a:r>
              <a:rPr lang="ar-SA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شکل</a:t>
            </a:r>
            <a:r>
              <a:rPr lang="fa-IR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ها </a:t>
            </a:r>
            <a:r>
              <a:rPr lang="ar-SA" sz="1400" dirty="0">
                <a:solidFill>
                  <a:prstClr val="black"/>
                </a:solidFill>
                <a:latin typeface="30"/>
                <a:cs typeface="B Nazanin" pitchFamily="2" charset="-78"/>
              </a:rPr>
              <a:t>و جداول ارائه شده باید داراي عنوان و ارجاع به منابع باشند</a:t>
            </a:r>
            <a:r>
              <a:rPr lang="ar-SA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.</a:t>
            </a:r>
            <a:endParaRPr lang="ar-SA" sz="1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algn="just" rtl="1">
              <a:tabLst>
                <a:tab pos="404813" algn="l"/>
              </a:tabLst>
            </a:pPr>
            <a:r>
              <a:rPr lang="en-US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</a:p>
          <a:p>
            <a:pPr algn="just" rtl="1">
              <a:tabLst>
                <a:tab pos="404813" algn="l"/>
              </a:tabLst>
            </a:pPr>
            <a:endParaRPr lang="fa-IR" sz="1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>
              <a:tabLst>
                <a:tab pos="404813" algn="l"/>
              </a:tabLst>
            </a:pPr>
            <a:endParaRPr lang="fa-IR" sz="1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159854" y="10243202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1400" b="1" dirty="0" smtClean="0">
                <a:solidFill>
                  <a:schemeClr val="tx1"/>
                </a:solidFill>
                <a:cs typeface="B Titr" pitchFamily="2" charset="-78"/>
              </a:rPr>
              <a:t>۴- نتیجه گیری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1760" y="10943475"/>
            <a:ext cx="462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r" rtl="1">
              <a:spcBef>
                <a:spcPts val="0"/>
              </a:spcBef>
            </a:pPr>
            <a:r>
              <a:rPr lang="fa-IR" sz="1400" dirty="0" smtClean="0">
                <a:cs typeface="B Nazanin" panose="00000400000000000000" pitchFamily="2" charset="-78"/>
              </a:rPr>
              <a:t>وجود </a:t>
            </a:r>
            <a:r>
              <a:rPr lang="fa-IR" sz="1400" dirty="0">
                <a:cs typeface="B Nazanin" panose="00000400000000000000" pitchFamily="2" charset="-78"/>
              </a:rPr>
              <a:t>بخش جمع‌بندي و نتيجه‌گيري پس از متن اصلي مقاله الزامي است.</a:t>
            </a:r>
          </a:p>
          <a:p>
            <a:pPr lvl="0" indent="228600" algn="just" rtl="1">
              <a:spcBef>
                <a:spcPts val="0"/>
              </a:spcBef>
            </a:pPr>
            <a:endParaRPr lang="ar-SA" sz="14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159851" y="13698920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1400" b="1" dirty="0">
                <a:solidFill>
                  <a:schemeClr val="tx1"/>
                </a:solidFill>
                <a:cs typeface="B Titr" pitchFamily="2" charset="-78"/>
              </a:rPr>
              <a:t>۵</a:t>
            </a:r>
            <a:r>
              <a:rPr lang="fa-IR" sz="1400" b="1" dirty="0" smtClean="0">
                <a:solidFill>
                  <a:schemeClr val="tx1"/>
                </a:solidFill>
                <a:cs typeface="B Titr" pitchFamily="2" charset="-78"/>
              </a:rPr>
              <a:t>- منابع اصلی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81760" y="14421394"/>
            <a:ext cx="462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just" rtl="1">
              <a:spcBef>
                <a:spcPts val="0"/>
              </a:spcBef>
            </a:pPr>
            <a:r>
              <a:rPr lang="fa-IR" sz="1400" dirty="0" smtClean="0">
                <a:cs typeface="B Nazanin" panose="00000400000000000000" pitchFamily="2" charset="-78"/>
              </a:rPr>
              <a:t>مراجع اصلی در </a:t>
            </a:r>
            <a:r>
              <a:rPr lang="fa-IR" sz="1400" dirty="0">
                <a:cs typeface="B Nazanin" panose="00000400000000000000" pitchFamily="2" charset="-78"/>
              </a:rPr>
              <a:t>انتهاي مقاله به همان ترتيبي كه در متن پوستر به آنها ارجاع مي‌شود، مي‌آيند.</a:t>
            </a:r>
          </a:p>
          <a:p>
            <a:pPr lvl="0" indent="228600" algn="just" rtl="1">
              <a:spcBef>
                <a:spcPts val="0"/>
              </a:spcBef>
            </a:pPr>
            <a:endParaRPr lang="ar-SA" sz="14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1400" dirty="0"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90" y="3717316"/>
            <a:ext cx="1665963" cy="179227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942" y="108365"/>
            <a:ext cx="1444913" cy="159667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866" y="66164"/>
            <a:ext cx="1852265" cy="1597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9116" y="29922"/>
            <a:ext cx="5456393" cy="10516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3679" y="3392121"/>
            <a:ext cx="2436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Titr" panose="00000700000000000000" pitchFamily="2" charset="-78"/>
              </a:rPr>
              <a:t>8 تا 10 </a:t>
            </a:r>
            <a:r>
              <a:rPr lang="fa-IR" sz="1200" b="1" dirty="0" smtClean="0">
                <a:cs typeface="B Titr" panose="00000700000000000000" pitchFamily="2" charset="-78"/>
              </a:rPr>
              <a:t>اسفند </a:t>
            </a:r>
            <a:r>
              <a:rPr lang="fa-IR" sz="1200" b="1" dirty="0" smtClean="0">
                <a:cs typeface="B Titr" panose="00000700000000000000" pitchFamily="2" charset="-78"/>
              </a:rPr>
              <a:t>۱۴۰۱</a:t>
            </a:r>
            <a:endParaRPr lang="fa-IR" sz="1200" b="1" dirty="0"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8930" y="3721511"/>
            <a:ext cx="2199519" cy="7504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1513" y="3728092"/>
            <a:ext cx="1982500" cy="76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2762</TotalTime>
  <Words>617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30</vt:lpstr>
      <vt:lpstr>Arial</vt:lpstr>
      <vt:lpstr>B Nazanin</vt:lpstr>
      <vt:lpstr>B Titr</vt:lpstr>
      <vt:lpstr>Tahoma</vt:lpstr>
      <vt:lpstr>Times New Roman</vt:lpstr>
      <vt:lpstr>Trebuchet MS</vt:lpstr>
      <vt:lpstr>Wingdings 3</vt:lpstr>
      <vt:lpstr>Facet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acer</cp:lastModifiedBy>
  <cp:revision>165</cp:revision>
  <dcterms:created xsi:type="dcterms:W3CDTF">2008-12-04T00:20:37Z</dcterms:created>
  <dcterms:modified xsi:type="dcterms:W3CDTF">2023-02-14T09:14:17Z</dcterms:modified>
</cp:coreProperties>
</file>